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719" r:id="rId2"/>
    <p:sldMasterId id="2147489972" r:id="rId3"/>
  </p:sldMasterIdLst>
  <p:notesMasterIdLst>
    <p:notesMasterId r:id="rId31"/>
  </p:notesMasterIdLst>
  <p:handoutMasterIdLst>
    <p:handoutMasterId r:id="rId32"/>
  </p:handoutMasterIdLst>
  <p:sldIdLst>
    <p:sldId id="2338" r:id="rId4"/>
    <p:sldId id="2119" r:id="rId5"/>
    <p:sldId id="2306" r:id="rId6"/>
    <p:sldId id="2120" r:id="rId7"/>
    <p:sldId id="2122" r:id="rId8"/>
    <p:sldId id="2123" r:id="rId9"/>
    <p:sldId id="2318" r:id="rId10"/>
    <p:sldId id="2126" r:id="rId11"/>
    <p:sldId id="2127" r:id="rId12"/>
    <p:sldId id="2307" r:id="rId13"/>
    <p:sldId id="2308" r:id="rId14"/>
    <p:sldId id="2096" r:id="rId15"/>
    <p:sldId id="2320" r:id="rId16"/>
    <p:sldId id="2321" r:id="rId17"/>
    <p:sldId id="2322" r:id="rId18"/>
    <p:sldId id="2323" r:id="rId19"/>
    <p:sldId id="2324" r:id="rId20"/>
    <p:sldId id="2325" r:id="rId21"/>
    <p:sldId id="2326" r:id="rId22"/>
    <p:sldId id="2327" r:id="rId23"/>
    <p:sldId id="2328" r:id="rId24"/>
    <p:sldId id="2335" r:id="rId25"/>
    <p:sldId id="2329" r:id="rId26"/>
    <p:sldId id="2336" r:id="rId27"/>
    <p:sldId id="2330" r:id="rId28"/>
    <p:sldId id="2337" r:id="rId29"/>
    <p:sldId id="2305" r:id="rId30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xujy2@gmail.com" initials="f" lastIdx="2" clrIdx="0">
    <p:extLst>
      <p:ext uri="{19B8F6BF-5375-455C-9EA6-DF929625EA0E}">
        <p15:presenceInfo xmlns:p15="http://schemas.microsoft.com/office/powerpoint/2012/main" userId="6e7ea2678dc1467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FF"/>
    <a:srgbClr val="00FF00"/>
    <a:srgbClr val="FF99FF"/>
    <a:srgbClr val="FF00FF"/>
    <a:srgbClr val="660066"/>
    <a:srgbClr val="9900CC"/>
    <a:srgbClr val="00CC00"/>
    <a:srgbClr val="99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3831" autoAdjust="0"/>
    <p:restoredTop sz="93315" autoAdjust="0"/>
  </p:normalViewPr>
  <p:slideViewPr>
    <p:cSldViewPr>
      <p:cViewPr>
        <p:scale>
          <a:sx n="40" d="100"/>
          <a:sy n="40" d="100"/>
        </p:scale>
        <p:origin x="1656" y="4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0CDCD5-D5E2-4CE3-A3C6-170DE79472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C51A3D-E9ED-4782-AB80-6BD26AE8D8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4DEE6A-62DC-4600-B4DA-68F78EF7E6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B33-66AE-4761-AA9F-3D0EF35FB7A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8773973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935400-DEE6-4E73-9D6E-6A352BD7F6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30E48A-0600-4651-822A-0E4D0DF5B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46F01D-6908-4DCB-A59C-B34B94134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898D9-6D34-427B-A175-3F8F79533FE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9889943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8C40A9-0042-468A-9DE6-03F7A61E3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CDCFD2-752C-4B66-9D4D-B7234703E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4830C6-23FD-4551-B3E4-4DF5337C46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56AE6-53BA-4AD1-96BE-CBD8E317ED0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5984268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7CA4D6-D06E-4ABC-8D20-758F5AD20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247F37-2294-4564-A5FA-B766B8A1A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C5F699-42FA-4199-9AD9-B62E938FA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62906-E67E-42C7-8B51-4369FA01097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4216649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9B05F9-768D-4393-9467-5B17D4D79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315398-8CF6-4C64-BE9F-A1FE8764F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CF6EF85-0F1E-494C-80D7-D262F1847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F170-E9EA-47C9-8509-C494A7C34CC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52582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3B0323-734E-434D-8F60-96E47466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73FDC4-BF83-412F-B448-EA14B4AD4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F4A78-349B-4809-AAFD-2A7AA42A1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8D50-6BC1-4D0C-B3E8-65A44DD2B5F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5274430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ED0D9D-BC01-4C03-B58A-4B0908F26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0BAA7C-8985-4094-9D2E-8BEFA24D9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BB7E63-4B51-4E52-98B6-7E8B4FA45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5ED24-D404-4716-B68D-8AAFA511561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3310215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44E71E-EF4F-4270-B795-D022584BF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8E5FF2-C928-4B5B-A9CB-687DDF46F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3CB962-50E8-40B4-83E3-33DE21473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51CC9-E450-40E6-A421-720701B08DD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3770662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B761CC-DB91-45A8-83DC-5DB8A89D5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EEE00F-21D5-41F8-8AB2-81E620C19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2FE92D-4FE3-4280-B8B9-85593F6F59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418ED-E33F-4EB6-8E96-D8D275F85CE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93075764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9BEA5C-ED4E-4088-99AB-E033DEB95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99E05-DD48-4FD9-A9EC-BB64F5EF17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CEF0CB-128E-47FF-B9EA-D364BE676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F7B72-E9B7-4954-B531-0F73789373A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6492347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5E7087-6D1F-4A21-8AC1-4190A94C3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BD219-5288-49D2-B322-CED1BBE00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35C8F1-7D60-4B5F-A09A-007D26337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CF33B-62FF-4DD4-9C7D-5AB8784A8D9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85582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CE0364B-89B6-410A-AF04-D7953F83B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96969A3-708E-4520-AA31-AF76C044B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>
            <a:extLst>
              <a:ext uri="{FF2B5EF4-FFF2-40B4-BE49-F238E27FC236}">
                <a16:creationId xmlns:a16="http://schemas.microsoft.com/office/drawing/2014/main" id="{6106F9B8-6907-49FE-A585-93FD51A72C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1" name="Rectangle 5">
            <a:extLst>
              <a:ext uri="{FF2B5EF4-FFF2-40B4-BE49-F238E27FC236}">
                <a16:creationId xmlns:a16="http://schemas.microsoft.com/office/drawing/2014/main" id="{045953EA-AEED-4732-887C-22740B65D2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2" name="Rectangle 6">
            <a:extLst>
              <a:ext uri="{FF2B5EF4-FFF2-40B4-BE49-F238E27FC236}">
                <a16:creationId xmlns:a16="http://schemas.microsoft.com/office/drawing/2014/main" id="{9A583CFA-8946-4F77-8525-73A7DEF2EF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E9803CD0-5415-4484-B4EB-F9FFE8CF1DC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719952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973" r:id="rId1"/>
    <p:sldLayoutId id="2147489974" r:id="rId2"/>
    <p:sldLayoutId id="2147489975" r:id="rId3"/>
    <p:sldLayoutId id="2147489976" r:id="rId4"/>
    <p:sldLayoutId id="2147489977" r:id="rId5"/>
    <p:sldLayoutId id="2147489978" r:id="rId6"/>
    <p:sldLayoutId id="2147489979" r:id="rId7"/>
    <p:sldLayoutId id="2147489980" r:id="rId8"/>
    <p:sldLayoutId id="2147489981" r:id="rId9"/>
    <p:sldLayoutId id="2147489982" r:id="rId10"/>
    <p:sldLayoutId id="21474899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430665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聖家節</a:t>
            </a: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12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29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  <a:endParaRPr lang="en-US" altLang="zh-TW" sz="36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zh-TW" altLang="en-US" sz="16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HK" altLang="en-US" sz="9600" dirty="0">
                <a:solidFill>
                  <a:srgbClr val="FF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不明白</a:t>
            </a:r>
            <a:r>
              <a:rPr lang="en-US" altLang="zh-HK" sz="9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HK" altLang="en-US" sz="9600" dirty="0">
                <a:solidFill>
                  <a:srgbClr val="FF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又如何</a:t>
            </a:r>
            <a:r>
              <a:rPr lang="en-US" altLang="zh-HK" sz="9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07488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25167" y="188640"/>
            <a:ext cx="9107488" cy="6402660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耶穌就同他們下去，來到納匝肋，屬他們管轄。他的母親把這一切默存在心中。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耶穌在智慧和身量上，並在天主和人的恩愛上，漸漸增長。</a:t>
            </a:r>
            <a:r>
              <a:rPr lang="en-US" altLang="zh-HK" sz="3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HK" altLang="en-US" sz="3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 </a:t>
            </a:r>
            <a:endParaRPr lang="en-US" altLang="zh-HK" sz="36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992640" y="6413266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3/3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9D79AF52-07DA-4F35-B6A4-109493AB4DE5}"/>
              </a:ext>
            </a:extLst>
          </p:cNvPr>
          <p:cNvSpPr txBox="1"/>
          <p:nvPr/>
        </p:nvSpPr>
        <p:spPr>
          <a:xfrm>
            <a:off x="1259632" y="5517232"/>
            <a:ext cx="6624736" cy="646331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請靜默片刻</a:t>
            </a:r>
            <a:r>
              <a:rPr kumimoji="1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 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默想上主</a:t>
            </a:r>
            <a:r>
              <a:rPr kumimoji="1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今天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向</a:t>
            </a:r>
            <a:r>
              <a:rPr kumimoji="1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我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4097850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430665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聖家節</a:t>
            </a: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12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29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  <a:endParaRPr lang="en-US" altLang="zh-TW" sz="36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zh-TW" altLang="en-US" sz="16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HK" altLang="en-US" sz="9600" dirty="0">
                <a:solidFill>
                  <a:srgbClr val="FF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不明白</a:t>
            </a:r>
            <a:r>
              <a:rPr lang="en-US" altLang="zh-HK" sz="9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HK" altLang="en-US" sz="9600" dirty="0">
                <a:solidFill>
                  <a:srgbClr val="FF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又如何</a:t>
            </a:r>
            <a:r>
              <a:rPr lang="en-US" altLang="zh-HK" sz="9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29988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714" y="196233"/>
            <a:ext cx="9144000" cy="6545135"/>
          </a:xfrm>
        </p:spPr>
        <p:txBody>
          <a:bodyPr/>
          <a:lstStyle/>
          <a:p>
            <a:pPr marL="360000" indent="-457200" algn="just" eaLnBrk="1"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3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我現在把他獻於上主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3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他</a:t>
            </a:r>
            <a:r>
              <a:rPr lang="zh-TW" altLang="en-US" sz="38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一生是屬於上主</a:t>
            </a:r>
            <a:r>
              <a:rPr lang="zh-TW" altLang="en-US" sz="3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的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60000" indent="-457200" algn="just" eaLnBrk="1">
              <a:lnSpc>
                <a:spcPts val="45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天主的命令就是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叫我們信他的子耶穌基督的名字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並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按照他給我們所出的命令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彼此相愛</a:t>
            </a:r>
            <a:r>
              <a:rPr lang="en-US" altLang="zh-TW" sz="3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60000" indent="-457200" algn="just" eaLnBrk="1"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3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耶穌對他們說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3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「你們為什麼找我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r>
              <a:rPr lang="zh-TW" altLang="en-US" sz="3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你們不知道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3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我必須在我父親那裡嗎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r>
              <a:rPr lang="zh-TW" altLang="en-US" sz="3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」但是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他們</a:t>
            </a:r>
            <a:r>
              <a:rPr lang="zh-TW" altLang="en-US" sz="38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不明白</a:t>
            </a:r>
            <a:r>
              <a:rPr lang="zh-TW" altLang="en-US" sz="3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耶穌對他們所說的話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3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耶穌就同他們下去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來到納匝肋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屬他們管轄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3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他的母親把這一切</a:t>
            </a:r>
            <a:r>
              <a:rPr lang="zh-TW" altLang="en-US" sz="38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默存在心中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3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耶穌在智慧和身量上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並在天主和人的恩愛上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漸漸增長</a:t>
            </a:r>
            <a:r>
              <a:rPr lang="en-US" altLang="zh-TW" sz="3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altLang="zh-TW" sz="36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287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714" y="196233"/>
            <a:ext cx="9144000" cy="6545135"/>
          </a:xfrm>
        </p:spPr>
        <p:txBody>
          <a:bodyPr/>
          <a:lstStyle/>
          <a:p>
            <a:pPr marL="360000" indent="-457200" algn="just" eaLnBrk="1"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38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我現在把他獻於上主</a:t>
            </a:r>
            <a:r>
              <a:rPr lang="en-US" altLang="zh-TW" sz="38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38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他</a:t>
            </a:r>
            <a:r>
              <a:rPr lang="zh-TW" altLang="en-US" sz="38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一生是屬於上主</a:t>
            </a:r>
            <a:r>
              <a:rPr lang="zh-TW" altLang="en-US" sz="38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的</a:t>
            </a:r>
            <a:r>
              <a:rPr lang="en-US" altLang="zh-TW" sz="38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60000" indent="-457200" algn="just" eaLnBrk="1"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一生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全人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全部屬於上主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不屬於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政黨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政治正確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文化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過去經驗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en-US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不被過去經驗束縛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360000" indent="-457200" algn="just" eaLnBrk="1"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兩母女的分裂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黑人的命也是命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black</a:t>
            </a:r>
            <a:r>
              <a:rPr lang="en-US" altLang="zh-TW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lives matter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en-US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政治正確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);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一切生命都是生命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All lives matter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en-US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種族歧視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!)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為什麼</a:t>
            </a:r>
            <a:r>
              <a:rPr lang="en-US" altLang="zh-TW" sz="4000" dirty="0">
                <a:solidFill>
                  <a:schemeClr val="bg1"/>
                </a:solidFill>
                <a:highlight>
                  <a:srgbClr val="FF0000"/>
                </a:highlight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?</a:t>
            </a:r>
            <a:r>
              <a:rPr lang="zh-TW" altLang="en-US" sz="2800" dirty="0">
                <a:solidFill>
                  <a:srgbClr val="FFFF00"/>
                </a:solidFill>
                <a:highlight>
                  <a:srgbClr val="FF0000"/>
                </a:highlight>
                <a:latin typeface="華康抖抖體W5" panose="040B0509000000000000" pitchFamily="81" charset="-120"/>
                <a:ea typeface="華康抖抖體W5" panose="040B0509000000000000" pitchFamily="81" charset="-120"/>
                <a:cs typeface="Calibri" panose="020F0502020204030204" pitchFamily="34" charset="0"/>
              </a:rPr>
              <a:t>為什麼</a:t>
            </a:r>
            <a:r>
              <a:rPr lang="en-US" altLang="zh-TW" sz="2800" dirty="0">
                <a:solidFill>
                  <a:srgbClr val="FFFF00"/>
                </a:solidFill>
                <a:highlight>
                  <a:srgbClr val="FF0000"/>
                </a:highlight>
                <a:latin typeface="華康抖抖體W5" panose="040B0509000000000000" pitchFamily="81" charset="-120"/>
                <a:ea typeface="華康抖抖體W5" panose="040B0509000000000000" pitchFamily="81" charset="-120"/>
                <a:cs typeface="Calibri" panose="020F0502020204030204" pitchFamily="34" charset="0"/>
              </a:rPr>
              <a:t>?</a:t>
            </a:r>
            <a:r>
              <a:rPr lang="zh-TW" altLang="en-US" sz="2400" dirty="0">
                <a:solidFill>
                  <a:schemeClr val="bg1"/>
                </a:solidFill>
                <a:highlight>
                  <a:srgbClr val="FF00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為什</a:t>
            </a:r>
            <a:r>
              <a:rPr lang="zh-TW" altLang="en-US" sz="2000" dirty="0">
                <a:solidFill>
                  <a:schemeClr val="bg1"/>
                </a:solidFill>
                <a:highlight>
                  <a:srgbClr val="FF00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麼</a:t>
            </a:r>
            <a:r>
              <a:rPr lang="en-US" altLang="zh-TW" sz="1800" dirty="0">
                <a:solidFill>
                  <a:schemeClr val="bg1"/>
                </a:solidFill>
                <a:highlight>
                  <a:srgbClr val="FF00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?</a:t>
            </a:r>
            <a:r>
              <a:rPr lang="en-US" altLang="zh-TW" sz="1800" dirty="0">
                <a:solidFill>
                  <a:srgbClr val="FF0000"/>
                </a:solidFill>
                <a:highlight>
                  <a:srgbClr val="FF00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!</a:t>
            </a:r>
          </a:p>
          <a:p>
            <a:pPr marL="360000" indent="-457200" algn="just" eaLnBrk="1"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一位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賢</a:t>
            </a: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與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能</a:t>
            </a: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的政治家</a:t>
            </a:r>
            <a:r>
              <a:rPr lang="en-US" altLang="zh-TW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必須向</a:t>
            </a: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選民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交代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b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</a:b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同時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向社會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/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國家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/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世界交代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更要向</a:t>
            </a: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真善美聖的</a:t>
            </a:r>
            <a:r>
              <a:rPr lang="zh-TW" altLang="en-US" sz="4000" spc="-150" dirty="0">
                <a:solidFill>
                  <a:srgbClr val="FF0000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至上神</a:t>
            </a:r>
            <a:r>
              <a:rPr lang="zh-TW" altLang="en-US" sz="28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上主</a:t>
            </a:r>
            <a:r>
              <a:rPr lang="en-US" altLang="zh-TW" sz="28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/</a:t>
            </a:r>
            <a:r>
              <a:rPr lang="zh-TW" altLang="en-US" sz="28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阿拉</a:t>
            </a:r>
            <a:r>
              <a:rPr lang="en-US" altLang="zh-TW" sz="28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/</a:t>
            </a:r>
            <a:r>
              <a:rPr lang="zh-TW" altLang="en-US" sz="28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老天爺</a:t>
            </a:r>
            <a:r>
              <a:rPr lang="en-US" altLang="zh-TW" sz="28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/</a:t>
            </a:r>
            <a:r>
              <a:rPr lang="zh-TW" altLang="en-US" sz="28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無名神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交代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!!</a:t>
            </a:r>
          </a:p>
        </p:txBody>
      </p:sp>
    </p:spTree>
    <p:extLst>
      <p:ext uri="{BB962C8B-B14F-4D97-AF65-F5344CB8AC3E}">
        <p14:creationId xmlns:p14="http://schemas.microsoft.com/office/powerpoint/2010/main" val="4269066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714" y="196233"/>
            <a:ext cx="9144000" cy="6545135"/>
          </a:xfrm>
        </p:spPr>
        <p:txBody>
          <a:bodyPr/>
          <a:lstStyle/>
          <a:p>
            <a:pPr marL="360000" indent="-457200" algn="just" eaLnBrk="1">
              <a:lnSpc>
                <a:spcPts val="45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天主的命令就是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叫我們信他的子耶穌基督的名字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並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按照他給我們所出的命令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彼此相愛</a:t>
            </a:r>
            <a:r>
              <a:rPr lang="en-US" altLang="zh-TW" sz="3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60000" indent="-457200" algn="just" eaLnBrk="1">
              <a:lnSpc>
                <a:spcPts val="45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不要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單信</a:t>
            </a: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「信耶穌得永生」</a:t>
            </a:r>
            <a:r>
              <a:rPr lang="en-US" altLang="zh-TW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要「信耶穌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並按他的命令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與人相親相愛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才得永生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」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這個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人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包括每一個人和所有人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鄰人和遠在天邊的人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親人和陌生人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智愚賢不肖的人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鰥寡孤獨廢疾瘋癩無賴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…</a:t>
            </a: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親親而仁民</a:t>
            </a:r>
            <a:r>
              <a:rPr lang="en-US" altLang="zh-TW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仁民而愛物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…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如太陽光照一切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雨露滋潤一切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天父愛一切</a:t>
            </a:r>
            <a:r>
              <a:rPr lang="en-US" altLang="zh-TW" sz="40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!</a:t>
            </a:r>
            <a:r>
              <a:rPr lang="en-US" altLang="zh-TW" sz="36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!</a:t>
            </a:r>
            <a:r>
              <a:rPr lang="en-US" altLang="zh-TW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!</a:t>
            </a:r>
            <a:r>
              <a:rPr lang="en-US" altLang="zh-TW" sz="28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!</a:t>
            </a:r>
            <a:r>
              <a:rPr lang="en-US" altLang="zh-TW" sz="24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!!</a:t>
            </a:r>
            <a:r>
              <a:rPr lang="en-US" altLang="zh-TW" sz="22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!!</a:t>
            </a:r>
            <a:r>
              <a:rPr lang="en-US" altLang="zh-TW" sz="20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!!</a:t>
            </a:r>
            <a:r>
              <a:rPr lang="en-US" altLang="zh-TW" sz="18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!</a:t>
            </a:r>
            <a:r>
              <a:rPr lang="en-US" altLang="zh-TW" sz="16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!!!</a:t>
            </a:r>
            <a:r>
              <a:rPr lang="en-US" altLang="zh-TW" sz="14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!!</a:t>
            </a:r>
            <a:r>
              <a:rPr lang="en-US" altLang="zh-TW" sz="12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!!</a:t>
            </a:r>
            <a:r>
              <a:rPr lang="en-US" altLang="zh-TW" sz="9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!!</a:t>
            </a:r>
          </a:p>
        </p:txBody>
      </p:sp>
    </p:spTree>
    <p:extLst>
      <p:ext uri="{BB962C8B-B14F-4D97-AF65-F5344CB8AC3E}">
        <p14:creationId xmlns:p14="http://schemas.microsoft.com/office/powerpoint/2010/main" val="2740984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714" y="196233"/>
            <a:ext cx="9144000" cy="6545135"/>
          </a:xfrm>
        </p:spPr>
        <p:txBody>
          <a:bodyPr/>
          <a:lstStyle/>
          <a:p>
            <a:pPr marL="360000" indent="-457200" algn="just" eaLnBrk="1"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3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耶穌對他們說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3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「你們為什麼找我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r>
              <a:rPr lang="zh-TW" altLang="en-US" sz="3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你們不知道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3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我必須在我父親那裡嗎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r>
              <a:rPr lang="zh-TW" altLang="en-US" sz="3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」但是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他們</a:t>
            </a:r>
            <a:r>
              <a:rPr lang="zh-TW" altLang="en-US" sz="38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不明白</a:t>
            </a:r>
            <a:r>
              <a:rPr lang="zh-TW" altLang="en-US" sz="3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耶穌對他們所說的話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3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耶穌就同他們下去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來到納匝肋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屬他們管轄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3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他的母親把這一切</a:t>
            </a:r>
            <a:r>
              <a:rPr lang="zh-TW" altLang="en-US" sz="38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默存在心中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3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耶穌在智慧和身量上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並在天主和人的恩愛上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漸漸增長</a:t>
            </a:r>
            <a:r>
              <a:rPr lang="en-US" altLang="zh-TW" sz="3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60000" indent="-457200" algn="just" eaLnBrk="1"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38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耶穌面對父母和天父</a:t>
            </a:r>
            <a:r>
              <a:rPr lang="en-US" altLang="zh-TW" sz="38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?</a:t>
            </a:r>
            <a:r>
              <a:rPr lang="zh-TW" altLang="en-US" sz="38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聖母和若瑟面對兒子和兒子的屬於世人</a:t>
            </a:r>
            <a:r>
              <a:rPr lang="en-US" altLang="zh-TW" sz="38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/</a:t>
            </a:r>
            <a:r>
              <a:rPr lang="zh-TW" altLang="en-US" sz="38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救世使命</a:t>
            </a:r>
            <a:r>
              <a:rPr lang="en-US" altLang="zh-TW" sz="38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?</a:t>
            </a:r>
            <a:r>
              <a:rPr lang="zh-TW" altLang="en-US" sz="2800" dirty="0"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家母陳肖珍</a:t>
            </a:r>
            <a:endParaRPr lang="en-US" altLang="zh-TW" sz="2800" dirty="0">
              <a:highlight>
                <a:srgbClr val="FFFF00"/>
              </a:highlight>
              <a:latin typeface="華康儷中黑(P)" panose="020B0500000000000000" pitchFamily="34" charset="-12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 marL="360000" indent="-457200" algn="just" eaLnBrk="1"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37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世間安得雙全法</a:t>
            </a:r>
            <a:r>
              <a:rPr lang="en-US" altLang="zh-TW" sz="37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37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不負如來不負卿</a:t>
            </a:r>
            <a:r>
              <a:rPr lang="en-US" altLang="zh-TW" sz="18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(</a:t>
            </a:r>
            <a:r>
              <a:rPr lang="zh-TW" altLang="en-US" sz="1800" kern="0" dirty="0"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Times New Roman" panose="02020603050405020304" pitchFamily="18" charset="0"/>
              </a:rPr>
              <a:t>倉央嘉措</a:t>
            </a:r>
            <a:r>
              <a:rPr lang="en-US" altLang="zh-TW" sz="2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Times New Roman" panose="02020603050405020304" pitchFamily="18" charset="0"/>
              </a:rPr>
              <a:t>.</a:t>
            </a:r>
            <a:r>
              <a:rPr lang="zh-TW" altLang="en-US" sz="1800" kern="0" dirty="0"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Times New Roman" panose="02020603050405020304" pitchFamily="18" charset="0"/>
              </a:rPr>
              <a:t>達賴六世</a:t>
            </a:r>
            <a:r>
              <a:rPr lang="en-US" altLang="zh-TW" sz="1800" kern="0" dirty="0"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Times New Roman" panose="02020603050405020304" pitchFamily="18" charset="0"/>
              </a:rPr>
              <a:t>)</a:t>
            </a:r>
          </a:p>
          <a:p>
            <a:pPr marL="360000" indent="-457200" algn="just" eaLnBrk="1"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2500" spc="-1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靜坐修觀法眼開</a:t>
            </a:r>
            <a:r>
              <a:rPr lang="en-US" altLang="zh-TW" sz="2500" spc="-1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,</a:t>
            </a:r>
            <a:r>
              <a:rPr lang="zh-TW" altLang="en-US" sz="2500" spc="-1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祈求三寶降靈臺</a:t>
            </a:r>
            <a:r>
              <a:rPr lang="en-US" altLang="zh-TW" sz="2500" spc="-1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;</a:t>
            </a:r>
            <a:r>
              <a:rPr lang="zh-TW" altLang="en-US" sz="2500" spc="-100" dirty="0">
                <a:solidFill>
                  <a:srgbClr val="FF0000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觀中諸聖何曾見</a:t>
            </a:r>
            <a:r>
              <a:rPr lang="en-US" altLang="zh-TW" sz="2500" spc="-100" dirty="0"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?</a:t>
            </a:r>
            <a:r>
              <a:rPr lang="zh-TW" altLang="en-US" sz="2500" spc="-100" dirty="0"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不請情人</a:t>
            </a:r>
            <a:r>
              <a:rPr lang="zh-TW" altLang="en-US" sz="2500" spc="-100" dirty="0">
                <a:solidFill>
                  <a:srgbClr val="FF0000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卻自來</a:t>
            </a:r>
            <a:endParaRPr lang="zh-TW" altLang="en-US" sz="2500" spc="-100" dirty="0">
              <a:highlight>
                <a:srgbClr val="FFFF00"/>
              </a:highlight>
              <a:latin typeface="華康儷中黑(P)" panose="020B0500000000000000" pitchFamily="34" charset="-120"/>
              <a:ea typeface="華康儷中黑(P)" panose="020B0500000000000000" pitchFamily="34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902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714" y="196233"/>
            <a:ext cx="9144000" cy="6545135"/>
          </a:xfrm>
        </p:spPr>
        <p:txBody>
          <a:bodyPr/>
          <a:lstStyle/>
          <a:p>
            <a:pPr marL="360000" indent="-457200" algn="just" eaLnBrk="1"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不明白</a:t>
            </a:r>
            <a:r>
              <a:rPr lang="en-US" altLang="zh-TW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+</a:t>
            </a: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默存在心中</a:t>
            </a:r>
            <a:endParaRPr lang="en-US" altLang="zh-TW" sz="4000" dirty="0">
              <a:solidFill>
                <a:srgbClr val="FF0000"/>
              </a:solidFill>
              <a:latin typeface="華康儷中黑(P)" panose="020B0500000000000000" pitchFamily="34" charset="-12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 marL="360000" indent="-457200" eaLnBrk="1">
              <a:spcBef>
                <a:spcPts val="0"/>
              </a:spcBef>
              <a:spcAft>
                <a:spcPts val="1200"/>
              </a:spcAft>
              <a:buNone/>
            </a:pPr>
            <a:r>
              <a:rPr lang="en-US" altLang="zh-TW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   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聖人六合之外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存而不論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不肯定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不否定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不煩惱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; </a:t>
            </a:r>
            <a:r>
              <a:rPr lang="zh-TW" altLang="en-US" sz="4000" dirty="0"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聖人之心如明鏡止水</a:t>
            </a:r>
            <a:r>
              <a:rPr lang="en-US" altLang="zh-TW" sz="4000" dirty="0"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br>
              <a:rPr lang="en-US" altLang="zh-TW" sz="4000" dirty="0"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</a:br>
            <a:r>
              <a:rPr lang="zh-TW" altLang="en-US" sz="4000" dirty="0"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物來不亂物去不留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</a:p>
          <a:p>
            <a:pPr marL="360000" indent="-457200" algn="just" eaLnBrk="1"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屬父母管轄</a:t>
            </a:r>
            <a:r>
              <a:rPr lang="en-US" altLang="zh-TW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+</a:t>
            </a: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漸漸成長</a:t>
            </a:r>
            <a:endParaRPr lang="en-US" altLang="zh-TW" sz="4000" dirty="0">
              <a:solidFill>
                <a:srgbClr val="FF0000"/>
              </a:solidFill>
              <a:latin typeface="華康儷中黑(P)" panose="020B0500000000000000" pitchFamily="34" charset="-12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 marL="360000" indent="-457200" eaLnBrk="1">
              <a:spcBef>
                <a:spcPts val="0"/>
              </a:spcBef>
              <a:spcAft>
                <a:spcPts val="1200"/>
              </a:spcAft>
              <a:buNone/>
            </a:pPr>
            <a:r>
              <a:rPr lang="en-US" altLang="zh-TW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   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聖家要成長要學習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連天主子耶穌也要成長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在嘗試和服從中成長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力行方有真知</a:t>
            </a:r>
            <a:r>
              <a:rPr lang="en-US" altLang="zh-TW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/</a:t>
            </a: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真信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一生努力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自發自強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遇到問題「</a:t>
            </a:r>
            <a:r>
              <a:rPr lang="zh-TW" altLang="en-US" sz="40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怪之可也</a:t>
            </a:r>
            <a:r>
              <a:rPr lang="en-US" altLang="zh-TW" sz="40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0000FF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畏之則不可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」</a:t>
            </a:r>
            <a:endParaRPr lang="en-US" altLang="zh-TW" sz="4000" dirty="0">
              <a:latin typeface="華康儷中黑(P)" panose="020B0500000000000000" pitchFamily="34" charset="-120"/>
              <a:ea typeface="華康儷中黑(P)" panose="020B0500000000000000" pitchFamily="34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374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8E34291-204E-42D8-B778-AC1B5F9821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他一生是屬於上主的</a:t>
            </a:r>
            <a:r>
              <a:rPr lang="en-US" altLang="zh-TW" sz="2400" dirty="0">
                <a:ea typeface="華康儷中黑(P)" panose="020B0500000000000000" pitchFamily="34" charset="-120"/>
              </a:rPr>
              <a:t>(</a:t>
            </a:r>
            <a:r>
              <a:rPr lang="zh-TW" altLang="en-US" sz="2400" dirty="0">
                <a:ea typeface="華康儷中黑(P)" panose="020B0500000000000000" pitchFamily="34" charset="-120"/>
              </a:rPr>
              <a:t>撒上</a:t>
            </a:r>
            <a:r>
              <a:rPr lang="en-US" altLang="zh-TW" sz="2400" dirty="0">
                <a:ea typeface="華康儷中黑(P)" panose="020B0500000000000000" pitchFamily="34" charset="-120"/>
              </a:rPr>
              <a:t>1:28).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zh-TW" sz="3600" spc="-100" dirty="0">
                <a:highlight>
                  <a:srgbClr val="FFFF00"/>
                </a:highlight>
                <a:ea typeface="華康儷中黑(P)" panose="020B0500000000000000" pitchFamily="34" charset="-120"/>
              </a:rPr>
              <a:t>He </a:t>
            </a:r>
            <a:r>
              <a:rPr lang="en-US" altLang="zh-TW" sz="3600" spc="-1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belonged to the Lord </a:t>
            </a:r>
            <a:r>
              <a:rPr lang="en-US" altLang="zh-TW" sz="3600" spc="-100" dirty="0">
                <a:highlight>
                  <a:srgbClr val="FFFF00"/>
                </a:highlight>
                <a:ea typeface="華康儷中黑(P)" panose="020B0500000000000000" pitchFamily="34" charset="-120"/>
              </a:rPr>
              <a:t>all his life</a:t>
            </a:r>
            <a:r>
              <a:rPr lang="en-US" altLang="zh-TW" sz="3600" spc="-150" dirty="0">
                <a:ea typeface="華康儷中黑(P)" panose="020B0500000000000000" pitchFamily="34" charset="-120"/>
              </a:rPr>
              <a:t>. </a:t>
            </a:r>
            <a:r>
              <a:rPr lang="en-US" altLang="zh-TW" sz="2400" spc="-150" dirty="0">
                <a:ea typeface="華康儷中黑(P)" panose="020B0500000000000000" pitchFamily="34" charset="-120"/>
              </a:rPr>
              <a:t>(1 Samuel 1:28)</a:t>
            </a:r>
          </a:p>
          <a:p>
            <a:pPr>
              <a:spcBef>
                <a:spcPts val="0"/>
              </a:spcBef>
            </a:pPr>
            <a:r>
              <a:rPr lang="zh-TW" altLang="en-US" sz="3600" dirty="0">
                <a:ea typeface="華康儷中黑(P)" panose="020B0500000000000000" pitchFamily="34" charset="-120"/>
              </a:rPr>
              <a:t>我們屬於上主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不應只屬於政黨</a:t>
            </a:r>
            <a:r>
              <a:rPr lang="en-US" altLang="zh-TW" sz="3600" dirty="0">
                <a:ea typeface="華康儷中黑(P)" panose="020B0500000000000000" pitchFamily="34" charset="-120"/>
              </a:rPr>
              <a:t>.</a:t>
            </a:r>
            <a:r>
              <a:rPr lang="zh-TW" altLang="en-US" sz="3600" dirty="0">
                <a:ea typeface="華康儷中黑(P)" panose="020B0500000000000000" pitchFamily="34" charset="-120"/>
              </a:rPr>
              <a:t>有兩母女鬧分裂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源於女兒說</a:t>
            </a:r>
            <a:r>
              <a:rPr lang="zh-TW" altLang="en-US" sz="3600" dirty="0">
                <a:solidFill>
                  <a:srgbClr val="0000FF"/>
                </a:solidFill>
                <a:ea typeface="華康儷中黑(P)" panose="020B0500000000000000" pitchFamily="34" charset="-120"/>
              </a:rPr>
              <a:t>黑人的命也是命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而母親卻說</a:t>
            </a:r>
            <a:endParaRPr lang="en-US" altLang="zh-TW" sz="3600" dirty="0"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3600" dirty="0">
                <a:solidFill>
                  <a:srgbClr val="0000FF"/>
                </a:solidFill>
                <a:ea typeface="華康儷中黑(P)" panose="020B0500000000000000" pitchFamily="34" charset="-120"/>
              </a:rPr>
              <a:t>一切生命都是生命</a:t>
            </a:r>
            <a:r>
              <a:rPr lang="en-US" altLang="zh-TW" sz="3600" dirty="0">
                <a:ea typeface="華康儷中黑(P)" panose="020B0500000000000000" pitchFamily="34" charset="-120"/>
              </a:rPr>
              <a:t>.</a:t>
            </a:r>
            <a:r>
              <a:rPr lang="zh-TW" altLang="en-US" sz="3600" dirty="0">
                <a:ea typeface="華康儷中黑(P)" panose="020B0500000000000000" pitchFamily="34" charset="-120"/>
              </a:rPr>
              <a:t>這樣的分裂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不是荒謬嗎</a:t>
            </a:r>
            <a:r>
              <a:rPr lang="en-US" altLang="zh-TW" sz="2800" dirty="0">
                <a:ea typeface="華康儷中黑(P)" panose="020B0500000000000000" pitchFamily="34" charset="-120"/>
              </a:rPr>
              <a:t>?</a:t>
            </a:r>
          </a:p>
          <a:p>
            <a:pPr>
              <a:spcBef>
                <a:spcPts val="0"/>
              </a:spcBef>
            </a:pPr>
            <a:r>
              <a:rPr lang="en-US" altLang="zh-TW" sz="3600" spc="-100" dirty="0">
                <a:ea typeface="華康儷中黑(P)" panose="020B0500000000000000" pitchFamily="34" charset="-120"/>
              </a:rPr>
              <a:t>We belong to the Lord; </a:t>
            </a:r>
            <a:r>
              <a:rPr lang="en-US" altLang="zh-TW" sz="3600" spc="-100" dirty="0">
                <a:solidFill>
                  <a:srgbClr val="FF0000"/>
                </a:solidFill>
                <a:ea typeface="華康儷中黑(P)" panose="020B0500000000000000" pitchFamily="34" charset="-120"/>
              </a:rPr>
              <a:t>our loyalties should not rest solely with political parties</a:t>
            </a:r>
            <a:r>
              <a:rPr lang="en-US" altLang="zh-TW" sz="3600" spc="-100" dirty="0">
                <a:ea typeface="華康儷中黑(P)" panose="020B0500000000000000" pitchFamily="34" charset="-120"/>
              </a:rPr>
              <a:t>. A mother and a daughter are in dispute because the daughter opines that </a:t>
            </a:r>
            <a:r>
              <a:rPr lang="en-US" altLang="zh-TW" sz="3600" spc="-100" dirty="0">
                <a:solidFill>
                  <a:srgbClr val="0000FF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'Black lives matter</a:t>
            </a:r>
            <a:r>
              <a:rPr lang="en-US" altLang="zh-TW" sz="3600" spc="-100" dirty="0">
                <a:highlight>
                  <a:srgbClr val="FFFF00"/>
                </a:highlight>
                <a:ea typeface="華康儷中黑(P)" panose="020B0500000000000000" pitchFamily="34" charset="-120"/>
              </a:rPr>
              <a:t>,'</a:t>
            </a:r>
            <a:r>
              <a:rPr lang="en-US" altLang="zh-TW" sz="3600" spc="-100" dirty="0">
                <a:ea typeface="華康儷中黑(P)" panose="020B0500000000000000" pitchFamily="34" charset="-120"/>
              </a:rPr>
              <a:t> while the mother considers </a:t>
            </a:r>
            <a:r>
              <a:rPr lang="en-US" altLang="zh-TW" sz="3600" spc="-100" dirty="0">
                <a:solidFill>
                  <a:srgbClr val="FF0000"/>
                </a:solidFill>
                <a:ea typeface="華康儷中黑(P)" panose="020B0500000000000000" pitchFamily="34" charset="-120"/>
              </a:rPr>
              <a:t>'All lives matter</a:t>
            </a:r>
            <a:r>
              <a:rPr lang="en-US" altLang="zh-TW" sz="3600" spc="-100" dirty="0">
                <a:ea typeface="華康儷中黑(P)" panose="020B0500000000000000" pitchFamily="34" charset="-120"/>
              </a:rPr>
              <a:t>.' Is this sort of dispute not absurd and laughable?</a:t>
            </a:r>
          </a:p>
        </p:txBody>
      </p:sp>
    </p:spTree>
    <p:extLst>
      <p:ext uri="{BB962C8B-B14F-4D97-AF65-F5344CB8AC3E}">
        <p14:creationId xmlns:p14="http://schemas.microsoft.com/office/powerpoint/2010/main" val="23337638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8E34291-204E-42D8-B778-AC1B5F9821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400" dirty="0">
                <a:ea typeface="華康儷中黑(P)" panose="020B0500000000000000" pitchFamily="34" charset="-120"/>
              </a:rPr>
              <a:t>一位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賢能</a:t>
            </a:r>
            <a:r>
              <a:rPr lang="zh-TW" altLang="en-US" sz="4400" dirty="0">
                <a:ea typeface="華康儷中黑(P)" panose="020B0500000000000000" pitchFamily="34" charset="-120"/>
              </a:rPr>
              <a:t>的政治家</a:t>
            </a:r>
            <a:r>
              <a:rPr lang="en-US" altLang="zh-TW" sz="4400" dirty="0"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ea typeface="華康儷中黑(P)" panose="020B0500000000000000" pitchFamily="34" charset="-120"/>
              </a:rPr>
              <a:t>必須向</a:t>
            </a:r>
            <a:r>
              <a:rPr lang="zh-TW" altLang="en-US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選民</a:t>
            </a:r>
            <a:r>
              <a:rPr lang="zh-TW" altLang="en-US" sz="4400" dirty="0">
                <a:ea typeface="華康儷中黑(P)" panose="020B0500000000000000" pitchFamily="34" charset="-120"/>
              </a:rPr>
              <a:t>交代</a:t>
            </a:r>
            <a:r>
              <a:rPr lang="en-US" altLang="zh-TW" sz="4400" dirty="0"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ea typeface="華康儷中黑(P)" panose="020B0500000000000000" pitchFamily="34" charset="-120"/>
              </a:rPr>
              <a:t>但也要向</a:t>
            </a:r>
            <a:r>
              <a:rPr lang="zh-TW" altLang="en-US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國家</a:t>
            </a:r>
            <a:r>
              <a:rPr lang="en-US" altLang="zh-TW" sz="4400" dirty="0"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世界</a:t>
            </a:r>
            <a:r>
              <a:rPr lang="zh-TW" altLang="en-US" sz="4400" dirty="0">
                <a:ea typeface="華康儷中黑(P)" panose="020B0500000000000000" pitchFamily="34" charset="-120"/>
              </a:rPr>
              <a:t>交代</a:t>
            </a:r>
            <a:r>
              <a:rPr lang="en-US" altLang="zh-TW" sz="4400" dirty="0"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ea typeface="華康儷中黑(P)" panose="020B0500000000000000" pitchFamily="34" charset="-120"/>
              </a:rPr>
              <a:t>更要向真善美聖的「</a:t>
            </a:r>
            <a:r>
              <a:rPr lang="zh-TW" altLang="en-US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至上神</a:t>
            </a:r>
            <a:r>
              <a:rPr lang="zh-TW" altLang="en-US" sz="4400" dirty="0">
                <a:ea typeface="華康儷中黑(P)" panose="020B0500000000000000" pitchFamily="34" charset="-120"/>
              </a:rPr>
              <a:t>」交代</a:t>
            </a:r>
            <a:r>
              <a:rPr lang="en-US" altLang="zh-TW" sz="4400" dirty="0">
                <a:ea typeface="華康儷中黑(P)" panose="020B0500000000000000" pitchFamily="34" charset="-120"/>
              </a:rPr>
              <a:t>!!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(P)" panose="020B0500000000000000" pitchFamily="34" charset="-120"/>
              </a:rPr>
              <a:t>An honorable politician must account not only to </a:t>
            </a:r>
            <a:r>
              <a:rPr lang="en-US" altLang="zh-TW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voters</a:t>
            </a:r>
            <a:r>
              <a:rPr lang="en-US" altLang="zh-TW" sz="4400" dirty="0">
                <a:ea typeface="華康儷中黑(P)" panose="020B0500000000000000" pitchFamily="34" charset="-120"/>
              </a:rPr>
              <a:t>, but also to the </a:t>
            </a:r>
            <a:r>
              <a:rPr lang="en-US" altLang="zh-TW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nation</a:t>
            </a:r>
            <a:r>
              <a:rPr lang="en-US" altLang="zh-TW" sz="4400" dirty="0">
                <a:ea typeface="華康儷中黑(P)" panose="020B0500000000000000" pitchFamily="34" charset="-120"/>
              </a:rPr>
              <a:t>, the </a:t>
            </a:r>
            <a:r>
              <a:rPr lang="en-US" altLang="zh-TW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world</a:t>
            </a:r>
            <a:r>
              <a:rPr lang="en-US" altLang="zh-TW" sz="4400" dirty="0">
                <a:ea typeface="華康儷中黑(P)" panose="020B0500000000000000" pitchFamily="34" charset="-120"/>
              </a:rPr>
              <a:t>, and even more so to the </a:t>
            </a:r>
            <a:r>
              <a:rPr lang="en-US" altLang="zh-TW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'Supreme Being</a:t>
            </a:r>
            <a:r>
              <a:rPr lang="en-US" altLang="zh-TW" sz="4400" dirty="0">
                <a:ea typeface="華康儷中黑(P)" panose="020B0500000000000000" pitchFamily="34" charset="-120"/>
              </a:rPr>
              <a:t>' of </a:t>
            </a:r>
            <a:r>
              <a:rPr lang="en-US" altLang="zh-TW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T</a:t>
            </a:r>
            <a:r>
              <a:rPr lang="en-US" altLang="zh-TW" sz="4400" dirty="0">
                <a:highlight>
                  <a:srgbClr val="FFFF00"/>
                </a:highlight>
                <a:ea typeface="華康儷中黑(P)" panose="020B0500000000000000" pitchFamily="34" charset="-120"/>
              </a:rPr>
              <a:t>ruth, </a:t>
            </a:r>
            <a:r>
              <a:rPr lang="en-US" altLang="zh-TW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G</a:t>
            </a:r>
            <a:r>
              <a:rPr lang="en-US" altLang="zh-TW" sz="4400" dirty="0">
                <a:highlight>
                  <a:srgbClr val="FFFF00"/>
                </a:highlight>
                <a:ea typeface="華康儷中黑(P)" panose="020B0500000000000000" pitchFamily="34" charset="-120"/>
              </a:rPr>
              <a:t>oodness, and </a:t>
            </a:r>
            <a:r>
              <a:rPr lang="en-US" altLang="zh-TW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B</a:t>
            </a:r>
            <a:r>
              <a:rPr lang="en-US" altLang="zh-TW" sz="4400" dirty="0">
                <a:highlight>
                  <a:srgbClr val="FFFF00"/>
                </a:highlight>
                <a:ea typeface="華康儷中黑(P)" panose="020B0500000000000000" pitchFamily="34" charset="-120"/>
              </a:rPr>
              <a:t>eauty!</a:t>
            </a:r>
          </a:p>
        </p:txBody>
      </p:sp>
    </p:spTree>
    <p:extLst>
      <p:ext uri="{BB962C8B-B14F-4D97-AF65-F5344CB8AC3E}">
        <p14:creationId xmlns:p14="http://schemas.microsoft.com/office/powerpoint/2010/main" val="15558966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8E34291-204E-42D8-B778-AC1B5F9821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ea typeface="華康儷中黑(P)" panose="020B0500000000000000" pitchFamily="34" charset="-120"/>
              </a:rPr>
              <a:t>所以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不要單說「信耶穌得永生」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而要說</a:t>
            </a:r>
            <a:br>
              <a:rPr lang="en-US" altLang="zh-TW" sz="3600" dirty="0">
                <a:ea typeface="華康儷中黑(P)" panose="020B0500000000000000" pitchFamily="34" charset="-120"/>
              </a:rPr>
            </a:b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信耶穌</a:t>
            </a:r>
            <a:r>
              <a:rPr lang="en-US" altLang="zh-TW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按他的命令與人相親相愛</a:t>
            </a:r>
            <a:r>
              <a:rPr lang="en-US" altLang="zh-TW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才得永生</a:t>
            </a:r>
            <a:r>
              <a:rPr lang="en-US" altLang="zh-TW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這個「人」包括鄰人和遠在天邊的人</a:t>
            </a:r>
            <a:r>
              <a:rPr lang="en-US" altLang="zh-TW" sz="3600" dirty="0">
                <a:ea typeface="華康儷中黑(P)" panose="020B0500000000000000" pitchFamily="34" charset="-12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zh-TW" altLang="en-US" sz="3600" dirty="0">
                <a:ea typeface="華康儷中黑(P)" panose="020B0500000000000000" pitchFamily="34" charset="-120"/>
              </a:rPr>
              <a:t>親人和陌生人</a:t>
            </a:r>
            <a:r>
              <a:rPr lang="en-US" altLang="zh-TW" sz="3600" dirty="0">
                <a:ea typeface="華康儷中黑(P)" panose="020B0500000000000000" pitchFamily="34" charset="-120"/>
              </a:rPr>
              <a:t>; </a:t>
            </a:r>
            <a:r>
              <a:rPr lang="zh-TW" altLang="en-US" sz="3600" dirty="0">
                <a:ea typeface="華康儷中黑(P)" panose="020B0500000000000000" pitchFamily="34" charset="-120"/>
              </a:rPr>
              <a:t>如太陽光照一切</a:t>
            </a:r>
            <a:r>
              <a:rPr lang="en-US" altLang="zh-TW" sz="3600" dirty="0">
                <a:ea typeface="華康儷中黑(P)" panose="020B0500000000000000" pitchFamily="34" charset="-120"/>
              </a:rPr>
              <a:t>!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3600" dirty="0">
                <a:ea typeface="華康儷中黑(P)" panose="020B0500000000000000" pitchFamily="34" charset="-120"/>
              </a:rPr>
              <a:t>Therefore, do not simply say “believe in Jesus to gain eternal life,” but rather say </a:t>
            </a:r>
            <a:r>
              <a:rPr lang="en-US" altLang="zh-TW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“believe in Jesus, and love one another according to His commands, in order to attain eternal life.” </a:t>
            </a:r>
            <a:r>
              <a:rPr lang="en-US" altLang="zh-TW" sz="3600" dirty="0">
                <a:ea typeface="華康儷中黑(P)" panose="020B0500000000000000" pitchFamily="34" charset="-120"/>
              </a:rPr>
              <a:t>This 'one another' includes neighbors and those far and wide; family and strangers; such love is akin to </a:t>
            </a: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‘the sun that shines on all.’</a:t>
            </a:r>
          </a:p>
        </p:txBody>
      </p:sp>
    </p:spTree>
    <p:extLst>
      <p:ext uri="{BB962C8B-B14F-4D97-AF65-F5344CB8AC3E}">
        <p14:creationId xmlns:p14="http://schemas.microsoft.com/office/powerpoint/2010/main" val="3111849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恭讀撒慕爾紀上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1:20-22,24-28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時候到了，亞納就懷了孕，生了一個兒子，給他起名叫撒慕爾，說：「因為他是我向上主求得的。」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約過了一年，她的丈夫厄耳卡納和全家上史羅去，向上主奉獻年祭，並還所許的願。亞納卻沒有上去，因她對丈夫說：「等孩子斷了乳，我要帶他去，將他奉獻給上主，以後他要永遠住在那裡。」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93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8E34291-204E-42D8-B778-AC1B5F9821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200" dirty="0">
                <a:ea typeface="華康儷中黑(P)" panose="020B0500000000000000" pitchFamily="34" charset="-120"/>
              </a:rPr>
              <a:t>耶穌對他們說</a:t>
            </a:r>
            <a:r>
              <a:rPr lang="en-US" altLang="zh-TW" sz="4200" dirty="0">
                <a:ea typeface="華康儷中黑(P)" panose="020B0500000000000000" pitchFamily="34" charset="-120"/>
              </a:rPr>
              <a:t>:</a:t>
            </a:r>
            <a:r>
              <a:rPr lang="zh-TW" altLang="en-US" dirty="0">
                <a:ea typeface="華康儷中黑(P)" panose="020B0500000000000000" pitchFamily="34" charset="-120"/>
              </a:rPr>
              <a:t>「</a:t>
            </a:r>
            <a:r>
              <a:rPr lang="zh-TW" altLang="en-US" sz="4200" dirty="0">
                <a:ea typeface="華康儷中黑(P)" panose="020B0500000000000000" pitchFamily="34" charset="-120"/>
              </a:rPr>
              <a:t>你們為什麼找我</a:t>
            </a:r>
            <a:r>
              <a:rPr lang="en-US" altLang="zh-TW" sz="4200" dirty="0">
                <a:ea typeface="華康儷中黑(P)" panose="020B0500000000000000" pitchFamily="34" charset="-120"/>
              </a:rPr>
              <a:t>?</a:t>
            </a:r>
          </a:p>
          <a:p>
            <a:pPr>
              <a:spcBef>
                <a:spcPts val="0"/>
              </a:spcBef>
            </a:pPr>
            <a:r>
              <a:rPr lang="zh-TW" altLang="en-US" sz="4200" dirty="0">
                <a:ea typeface="華康儷中黑(P)" panose="020B0500000000000000" pitchFamily="34" charset="-120"/>
              </a:rPr>
              <a:t>你們不知道</a:t>
            </a:r>
            <a:r>
              <a:rPr lang="en-US" altLang="zh-TW" sz="4200" dirty="0">
                <a:ea typeface="華康儷中黑(P)" panose="020B0500000000000000" pitchFamily="34" charset="-120"/>
              </a:rPr>
              <a:t>:</a:t>
            </a:r>
            <a:r>
              <a:rPr lang="zh-TW" altLang="en-US" sz="4200" dirty="0">
                <a:ea typeface="華康儷中黑(P)" panose="020B0500000000000000" pitchFamily="34" charset="-120"/>
              </a:rPr>
              <a:t>我必須在我父親那裡嗎</a:t>
            </a:r>
            <a:r>
              <a:rPr lang="en-US" altLang="zh-TW" sz="4200" dirty="0">
                <a:ea typeface="華康儷中黑(P)" panose="020B0500000000000000" pitchFamily="34" charset="-120"/>
              </a:rPr>
              <a:t>?</a:t>
            </a:r>
            <a:r>
              <a:rPr lang="zh-TW" altLang="en-US" dirty="0">
                <a:ea typeface="華康儷中黑(P)" panose="020B0500000000000000" pitchFamily="34" charset="-120"/>
              </a:rPr>
              <a:t>」</a:t>
            </a:r>
            <a:r>
              <a:rPr lang="zh-TW" altLang="en-US" sz="4200" dirty="0">
                <a:ea typeface="華康儷中黑(P)" panose="020B0500000000000000" pitchFamily="34" charset="-120"/>
              </a:rPr>
              <a:t>但是</a:t>
            </a:r>
            <a:r>
              <a:rPr lang="en-US" altLang="zh-TW" sz="4200" dirty="0">
                <a:ea typeface="華康儷中黑(P)" panose="020B0500000000000000" pitchFamily="34" charset="-120"/>
              </a:rPr>
              <a:t>,</a:t>
            </a:r>
            <a:r>
              <a:rPr lang="zh-TW" altLang="en-US" sz="42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他們不明白</a:t>
            </a:r>
            <a:endParaRPr lang="en-US" altLang="zh-TW" sz="4200" dirty="0">
              <a:solidFill>
                <a:srgbClr val="FF0000"/>
              </a:solidFill>
              <a:highlight>
                <a:srgbClr val="FFFF00"/>
              </a:highlight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200" dirty="0">
                <a:ea typeface="華康儷中黑(P)" panose="020B0500000000000000" pitchFamily="34" charset="-120"/>
              </a:rPr>
              <a:t>耶穌對他們所說的話</a:t>
            </a:r>
            <a:r>
              <a:rPr lang="en-US" altLang="zh-TW" sz="4200" dirty="0">
                <a:ea typeface="華康儷中黑(P)" panose="020B0500000000000000" pitchFamily="34" charset="-120"/>
              </a:rPr>
              <a:t>.</a:t>
            </a:r>
            <a:r>
              <a:rPr lang="en-US" altLang="zh-TW" sz="2800" dirty="0">
                <a:ea typeface="華康儷中黑(P)" panose="020B0500000000000000" pitchFamily="34" charset="-120"/>
              </a:rPr>
              <a:t>(</a:t>
            </a:r>
            <a:r>
              <a:rPr lang="zh-TW" altLang="en-US" sz="2800" dirty="0">
                <a:ea typeface="華康儷中黑(P)" panose="020B0500000000000000" pitchFamily="34" charset="-120"/>
              </a:rPr>
              <a:t>路</a:t>
            </a:r>
            <a:r>
              <a:rPr lang="en-US" altLang="zh-TW" sz="2800" dirty="0">
                <a:ea typeface="華康儷中黑(P)" panose="020B0500000000000000" pitchFamily="34" charset="-120"/>
              </a:rPr>
              <a:t>2:49-50)</a:t>
            </a:r>
          </a:p>
          <a:p>
            <a:pPr>
              <a:spcBef>
                <a:spcPts val="0"/>
              </a:spcBef>
            </a:pPr>
            <a:r>
              <a:rPr lang="en-US" altLang="zh-TW" sz="4200" dirty="0">
                <a:ea typeface="華康儷中黑(P)" panose="020B0500000000000000" pitchFamily="34" charset="-120"/>
              </a:rPr>
              <a:t>Jesus said to them, “Why were you searching for me? Did you not know that I must be in my Father's house?” But </a:t>
            </a:r>
            <a:r>
              <a:rPr lang="en-US" altLang="zh-TW" sz="42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they did not understand </a:t>
            </a:r>
            <a:r>
              <a:rPr lang="en-US" altLang="zh-TW" sz="4200" dirty="0">
                <a:solidFill>
                  <a:srgbClr val="FF0000"/>
                </a:solidFill>
                <a:ea typeface="華康儷中黑(P)" panose="020B0500000000000000" pitchFamily="34" charset="-120"/>
              </a:rPr>
              <a:t>what he was saying to them</a:t>
            </a:r>
            <a:r>
              <a:rPr lang="en-US" altLang="zh-TW" sz="4200" dirty="0">
                <a:ea typeface="華康儷中黑(P)" panose="020B0500000000000000" pitchFamily="34" charset="-120"/>
              </a:rPr>
              <a:t>.</a:t>
            </a:r>
            <a:r>
              <a:rPr lang="en-US" altLang="zh-TW" sz="2800" dirty="0">
                <a:ea typeface="華康儷中黑(P)" panose="020B0500000000000000" pitchFamily="34" charset="-120"/>
              </a:rPr>
              <a:t> (Luke 2:49-50)</a:t>
            </a:r>
          </a:p>
        </p:txBody>
      </p:sp>
    </p:spTree>
    <p:extLst>
      <p:ext uri="{BB962C8B-B14F-4D97-AF65-F5344CB8AC3E}">
        <p14:creationId xmlns:p14="http://schemas.microsoft.com/office/powerpoint/2010/main" val="40174249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8E34291-204E-42D8-B778-AC1B5F9821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4400" dirty="0">
                <a:ea typeface="華康儷中黑(P)" panose="020B0500000000000000" pitchFamily="34" charset="-120"/>
              </a:rPr>
              <a:t>耶穌如何面對</a:t>
            </a:r>
            <a:r>
              <a:rPr lang="zh-TW" altLang="en-US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父母</a:t>
            </a:r>
            <a:r>
              <a:rPr lang="zh-TW" altLang="en-US" sz="4400" dirty="0">
                <a:ea typeface="華康儷中黑(P)" panose="020B0500000000000000" pitchFamily="34" charset="-120"/>
              </a:rPr>
              <a:t>和</a:t>
            </a:r>
            <a:r>
              <a:rPr lang="zh-TW" altLang="en-US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天父</a:t>
            </a:r>
            <a:r>
              <a:rPr lang="zh-TW" altLang="en-US" sz="4400" dirty="0">
                <a:ea typeface="華康儷中黑(P)" panose="020B0500000000000000" pitchFamily="34" charset="-120"/>
              </a:rPr>
              <a:t>間的矛盾</a:t>
            </a:r>
            <a:r>
              <a:rPr lang="en-US" altLang="zh-TW" sz="4400" dirty="0">
                <a:ea typeface="華康儷中黑(P)" panose="020B0500000000000000" pitchFamily="34" charset="-120"/>
              </a:rPr>
              <a:t>?</a:t>
            </a:r>
            <a:r>
              <a:rPr lang="zh-TW" altLang="en-US" sz="4400" dirty="0">
                <a:ea typeface="華康儷中黑(P)" panose="020B0500000000000000" pitchFamily="34" charset="-120"/>
              </a:rPr>
              <a:t>聖母和若瑟又如何面對</a:t>
            </a:r>
            <a:endParaRPr lang="en-US" altLang="zh-TW" sz="4400" dirty="0"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兒子</a:t>
            </a:r>
            <a:r>
              <a:rPr lang="zh-TW" altLang="en-US" sz="4400" dirty="0">
                <a:ea typeface="華康儷中黑(P)" panose="020B0500000000000000" pitchFamily="34" charset="-120"/>
              </a:rPr>
              <a:t>和</a:t>
            </a:r>
            <a:r>
              <a:rPr lang="zh-TW" altLang="en-US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兒子屬於全人類</a:t>
            </a:r>
            <a:r>
              <a:rPr lang="zh-TW" altLang="en-US" sz="4400" dirty="0">
                <a:ea typeface="華康儷中黑(P)" panose="020B0500000000000000" pitchFamily="34" charset="-120"/>
              </a:rPr>
              <a:t>的矛盾</a:t>
            </a:r>
            <a:r>
              <a:rPr lang="en-US" altLang="zh-TW" sz="4400" dirty="0">
                <a:ea typeface="華康儷中黑(P)" panose="020B0500000000000000" pitchFamily="34" charset="-120"/>
              </a:rPr>
              <a:t>?</a:t>
            </a:r>
            <a:r>
              <a:rPr lang="zh-TW" altLang="en-US" sz="4400" dirty="0">
                <a:ea typeface="華康儷中黑(P)" panose="020B0500000000000000" pitchFamily="34" charset="-120"/>
              </a:rPr>
              <a:t> </a:t>
            </a:r>
            <a:endParaRPr lang="en-US" altLang="zh-TW" sz="4400" dirty="0"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(P)" panose="020B0500000000000000" pitchFamily="34" charset="-120"/>
              </a:rPr>
              <a:t>How did Jesus reconcile the conflict between his parents and the Heavenly Father? How did Mary and Joseph </a:t>
            </a:r>
            <a:r>
              <a:rPr lang="en-US" altLang="zh-TW" sz="4400" dirty="0">
                <a:highlight>
                  <a:srgbClr val="FFFF00"/>
                </a:highlight>
                <a:ea typeface="華康儷中黑(P)" panose="020B0500000000000000" pitchFamily="34" charset="-120"/>
              </a:rPr>
              <a:t>come to terms </a:t>
            </a:r>
            <a:r>
              <a:rPr lang="en-US" altLang="zh-TW" sz="4400" dirty="0">
                <a:ea typeface="華康儷中黑(P)" panose="020B0500000000000000" pitchFamily="34" charset="-120"/>
              </a:rPr>
              <a:t>with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the conflict of their son also belonging to all humanity? </a:t>
            </a:r>
          </a:p>
        </p:txBody>
      </p:sp>
    </p:spTree>
    <p:extLst>
      <p:ext uri="{BB962C8B-B14F-4D97-AF65-F5344CB8AC3E}">
        <p14:creationId xmlns:p14="http://schemas.microsoft.com/office/powerpoint/2010/main" val="13393029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8E34291-204E-42D8-B778-AC1B5F9821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(P)" panose="020B0500000000000000" pitchFamily="34" charset="-120"/>
              </a:rPr>
              <a:t>家母臨終前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我在她病床邊獻了一台彌撒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在她耳邊講道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她十分高興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(P)" panose="020B0500000000000000" pitchFamily="34" charset="-120"/>
              </a:rPr>
              <a:t>因為她最終體會到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原來那屬於世界的</a:t>
            </a:r>
            <a:endParaRPr lang="en-US" altLang="zh-TW" sz="4000" dirty="0">
              <a:solidFill>
                <a:srgbClr val="FF0000"/>
              </a:solidFill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兒子神父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也是屬於她的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(P)" panose="020B0500000000000000" pitchFamily="34" charset="-120"/>
              </a:rPr>
              <a:t>Before my mother passed away, I celebrated a Mass by her bed side and preached in her ears. She was very happy because she finally realized that 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the son-priest, who belonged to the world, also belonged to her.</a:t>
            </a:r>
          </a:p>
        </p:txBody>
      </p:sp>
    </p:spTree>
    <p:extLst>
      <p:ext uri="{BB962C8B-B14F-4D97-AF65-F5344CB8AC3E}">
        <p14:creationId xmlns:p14="http://schemas.microsoft.com/office/powerpoint/2010/main" val="21105238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8E34291-204E-42D8-B778-AC1B5F9821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(P)" panose="020B0500000000000000" pitchFamily="34" charset="-120"/>
              </a:rPr>
              <a:t>達賴六世在面對愛情與禮佛的矛盾時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(P)" panose="020B0500000000000000" pitchFamily="34" charset="-120"/>
              </a:rPr>
              <a:t>寫了兩句詩</a:t>
            </a:r>
            <a:r>
              <a:rPr lang="en-US" altLang="zh-TW" sz="4000" dirty="0">
                <a:ea typeface="華康儷中黑(P)" panose="020B0500000000000000" pitchFamily="34" charset="-120"/>
              </a:rPr>
              <a:t>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ea typeface="華康儷中黑(P)" panose="020B0500000000000000" pitchFamily="34" charset="-120"/>
              </a:rPr>
              <a:t>「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世間安得雙全法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不負如來不負卿</a:t>
            </a:r>
            <a:r>
              <a:rPr lang="zh-TW" altLang="en-US" sz="4000" dirty="0">
                <a:ea typeface="華康儷中黑(P)" panose="020B0500000000000000" pitchFamily="34" charset="-120"/>
              </a:rPr>
              <a:t>」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  <a:endParaRPr lang="zh-TW" altLang="en-US" sz="4000" dirty="0"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(P)" panose="020B0500000000000000" pitchFamily="34" charset="-120"/>
              </a:rPr>
              <a:t>When faced with the conflict between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human love </a:t>
            </a:r>
            <a:r>
              <a:rPr lang="en-US" altLang="zh-TW" sz="4000" dirty="0">
                <a:ea typeface="華康儷中黑(P)" panose="020B0500000000000000" pitchFamily="34" charset="-120"/>
              </a:rPr>
              <a:t>and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religious devotion</a:t>
            </a:r>
            <a:r>
              <a:rPr lang="en-US" altLang="zh-TW" sz="4000" dirty="0">
                <a:ea typeface="華康儷中黑(P)" panose="020B0500000000000000" pitchFamily="34" charset="-120"/>
              </a:rPr>
              <a:t>, the Sixth Dalai Lama wrote two lines of poetry: “How can one achieve both in this world, </a:t>
            </a:r>
            <a:r>
              <a:rPr lang="en-US" altLang="zh-TW" sz="4000" dirty="0">
                <a:solidFill>
                  <a:srgbClr val="0000FF"/>
                </a:solidFill>
                <a:ea typeface="華康儷中黑(P)" panose="020B0500000000000000" pitchFamily="34" charset="-120"/>
              </a:rPr>
              <a:t>not disappointing the Buddha and not disappointing you?</a:t>
            </a:r>
            <a:r>
              <a:rPr lang="en-US" altLang="zh-TW" sz="4000" dirty="0">
                <a:ea typeface="華康儷中黑(P)" panose="020B0500000000000000" pitchFamily="34" charset="-12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605518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8E34291-204E-42D8-B778-AC1B5F9821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(P)" panose="020B0500000000000000" pitchFamily="34" charset="-120"/>
              </a:rPr>
              <a:t>當然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他也覺悟到自己</a:t>
            </a:r>
            <a:r>
              <a:rPr lang="zh-TW" altLang="en-US" sz="4000" dirty="0">
                <a:highlight>
                  <a:srgbClr val="FFFF00"/>
                </a:highlight>
                <a:ea typeface="華康儷中黑(P)" panose="020B0500000000000000" pitchFamily="34" charset="-120"/>
              </a:rPr>
              <a:t>修行的不足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因為</a:t>
            </a:r>
            <a:endParaRPr lang="en-US" altLang="zh-TW" sz="4000" dirty="0"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(P)" panose="020B0500000000000000" pitchFamily="34" charset="-120"/>
              </a:rPr>
              <a:t>「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觀中諸聖何曾見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?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不請情人卻自來</a:t>
            </a:r>
            <a:r>
              <a:rPr lang="zh-TW" altLang="en-US" sz="4000" dirty="0">
                <a:ea typeface="華康儷中黑(P)" panose="020B0500000000000000" pitchFamily="34" charset="-120"/>
              </a:rPr>
              <a:t>」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諸聖有點虛無縹渺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情人卻近在咫尺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  <a:endParaRPr lang="zh-TW" altLang="en-US" sz="4000" dirty="0"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(P)" panose="020B0500000000000000" pitchFamily="34" charset="-120"/>
              </a:rPr>
              <a:t>Of course, he also realized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his spiritual shortcomings</a:t>
            </a:r>
            <a:r>
              <a:rPr lang="en-US" altLang="zh-TW" sz="4000" dirty="0">
                <a:ea typeface="華康儷中黑(P)" panose="020B0500000000000000" pitchFamily="34" charset="-120"/>
              </a:rPr>
              <a:t>, for “Have the ‘saints’ ever been seen during meditation? Yet lovers show up without being invited, they come on their own.”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The ‘saints’ are somewhat unreal and imaginary</a:t>
            </a:r>
            <a:r>
              <a:rPr lang="en-US" altLang="zh-TW" sz="4000" dirty="0">
                <a:ea typeface="華康儷中黑(P)" panose="020B0500000000000000" pitchFamily="34" charset="-120"/>
              </a:rPr>
              <a:t>, </a:t>
            </a:r>
            <a:r>
              <a:rPr lang="en-US" altLang="zh-TW" sz="4000" dirty="0">
                <a:highlight>
                  <a:srgbClr val="FFFF00"/>
                </a:highlight>
                <a:ea typeface="華康儷中黑(P)" panose="020B0500000000000000" pitchFamily="34" charset="-120"/>
              </a:rPr>
              <a:t>while lovers are present and at hand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023719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8E34291-204E-42D8-B778-AC1B5F9821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(P)" panose="020B0500000000000000" pitchFamily="34" charset="-120"/>
              </a:rPr>
              <a:t>面對這些矛盾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聖家的方法是</a:t>
            </a:r>
            <a:r>
              <a:rPr lang="en-US" altLang="zh-TW" sz="4000" dirty="0">
                <a:ea typeface="華康儷中黑(P)" panose="020B0500000000000000" pitchFamily="34" charset="-120"/>
              </a:rPr>
              <a:t>: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(P)" panose="020B0500000000000000" pitchFamily="34" charset="-120"/>
              </a:rPr>
              <a:t>不明白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就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默存在心中</a:t>
            </a:r>
            <a:r>
              <a:rPr lang="en-US" altLang="zh-TW" sz="4000" dirty="0">
                <a:ea typeface="華康儷中黑(P)" panose="020B0500000000000000" pitchFamily="34" charset="-120"/>
              </a:rPr>
              <a:t>;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存而不論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(P)" panose="020B0500000000000000" pitchFamily="34" charset="-120"/>
              </a:rPr>
              <a:t>耶穌自己也甘心屬父母管轄</a:t>
            </a:r>
            <a:r>
              <a:rPr lang="en-US" altLang="zh-TW" sz="4000" dirty="0">
                <a:ea typeface="華康儷中黑(P)" panose="020B0500000000000000" pitchFamily="34" charset="-120"/>
              </a:rPr>
              <a:t>; </a:t>
            </a:r>
            <a:r>
              <a:rPr lang="zh-TW" altLang="en-US" sz="4000" dirty="0">
                <a:ea typeface="華康儷中黑(P)" panose="020B0500000000000000" pitchFamily="34" charset="-120"/>
              </a:rPr>
              <a:t>漸漸成長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(P)" panose="020B0500000000000000" pitchFamily="34" charset="-120"/>
              </a:rPr>
              <a:t> </a:t>
            </a:r>
            <a:r>
              <a:rPr lang="en-US" altLang="zh-TW" sz="4000" dirty="0">
                <a:ea typeface="華康儷中黑(P)" panose="020B0500000000000000" pitchFamily="34" charset="-120"/>
              </a:rPr>
              <a:t>In facing these conflicts, the Holy Family's approach was </a:t>
            </a:r>
            <a:r>
              <a:rPr lang="en-US" altLang="zh-TW" sz="4000" dirty="0">
                <a:highlight>
                  <a:srgbClr val="FFFF00"/>
                </a:highlight>
                <a:ea typeface="華康儷中黑(P)" panose="020B0500000000000000" pitchFamily="34" charset="-120"/>
              </a:rPr>
              <a:t>to accept in the silence of their hearts</a:t>
            </a:r>
            <a:r>
              <a:rPr lang="en-US" altLang="zh-TW" sz="4000" dirty="0">
                <a:ea typeface="華康儷中黑(P)" panose="020B0500000000000000" pitchFamily="34" charset="-120"/>
              </a:rPr>
              <a:t> when they did not understand; and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to accept without forming a conclusion</a:t>
            </a:r>
            <a:r>
              <a:rPr lang="en-US" altLang="zh-TW" sz="4000" dirty="0">
                <a:ea typeface="華康儷中黑(P)" panose="020B0500000000000000" pitchFamily="34" charset="-120"/>
              </a:rPr>
              <a:t>. Jesus himself willingly ‘submitted to his parents’ authority and “grew up gradually.”</a:t>
            </a:r>
          </a:p>
        </p:txBody>
      </p:sp>
    </p:spTree>
    <p:extLst>
      <p:ext uri="{BB962C8B-B14F-4D97-AF65-F5344CB8AC3E}">
        <p14:creationId xmlns:p14="http://schemas.microsoft.com/office/powerpoint/2010/main" val="33470673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8E34291-204E-42D8-B778-AC1B5F9821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3600" dirty="0">
                <a:ea typeface="華康儷中黑(P)" panose="020B0500000000000000" pitchFamily="34" charset="-120"/>
              </a:rPr>
              <a:t>如果問題今天解決不了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靜待明天</a:t>
            </a:r>
            <a:r>
              <a:rPr lang="en-US" altLang="zh-TW" sz="3600" dirty="0">
                <a:ea typeface="華康儷中黑(P)" panose="020B0500000000000000" pitchFamily="34" charset="-120"/>
              </a:rPr>
              <a:t>;</a:t>
            </a:r>
            <a:r>
              <a:rPr lang="zh-TW" altLang="en-US" sz="3600" dirty="0">
                <a:ea typeface="華康儷中黑(P)" panose="020B0500000000000000" pitchFamily="34" charset="-120"/>
              </a:rPr>
              <a:t>今年不成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還有明年</a:t>
            </a:r>
            <a:r>
              <a:rPr lang="en-US" altLang="zh-TW" sz="3600" dirty="0">
                <a:ea typeface="華康儷中黑(P)" panose="020B0500000000000000" pitchFamily="34" charset="-120"/>
              </a:rPr>
              <a:t>;</a:t>
            </a:r>
            <a:r>
              <a:rPr lang="zh-TW" altLang="en-US" sz="3600" dirty="0">
                <a:ea typeface="華康儷中黑(P)" panose="020B0500000000000000" pitchFamily="34" charset="-120"/>
              </a:rPr>
              <a:t>遇到問題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自覺自強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一生努力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3600" dirty="0">
                <a:ea typeface="華康儷中黑(P)" panose="020B0500000000000000" pitchFamily="34" charset="-120"/>
              </a:rPr>
              <a:t>便可安心交託給天主</a:t>
            </a:r>
            <a:r>
              <a:rPr lang="en-US" altLang="zh-TW" sz="3600" dirty="0">
                <a:ea typeface="華康儷中黑(P)" panose="020B0500000000000000" pitchFamily="34" charset="-120"/>
              </a:rPr>
              <a:t>, </a:t>
            </a:r>
            <a:r>
              <a:rPr lang="zh-TW" altLang="en-US" sz="3600" dirty="0">
                <a:ea typeface="華康儷中黑(P)" panose="020B0500000000000000" pitchFamily="34" charset="-120"/>
              </a:rPr>
              <a:t>睡好每個覺</a:t>
            </a:r>
            <a:r>
              <a:rPr lang="en-US" altLang="zh-TW" sz="36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3600" spc="-100" dirty="0">
                <a:ea typeface="華康儷中黑(P)" panose="020B0500000000000000" pitchFamily="34" charset="-120"/>
              </a:rPr>
              <a:t>If a problem cannot be resolved today, pend with patience for tomorrow; if it cannot be achieved this year, there is still next year. When facing issues, </a:t>
            </a:r>
            <a:r>
              <a:rPr lang="en-US" altLang="zh-TW" sz="3600" spc="-100" dirty="0">
                <a:solidFill>
                  <a:srgbClr val="FF0000"/>
                </a:solidFill>
                <a:ea typeface="華康儷中黑(P)" panose="020B0500000000000000" pitchFamily="34" charset="-120"/>
              </a:rPr>
              <a:t>be watchful and strive to improve,</a:t>
            </a:r>
            <a:r>
              <a:rPr lang="en-US" altLang="zh-TW" sz="3600" spc="-100" dirty="0">
                <a:ea typeface="華康儷中黑(P)" panose="020B0500000000000000" pitchFamily="34" charset="-120"/>
              </a:rPr>
              <a:t> </a:t>
            </a:r>
            <a:r>
              <a:rPr lang="en-US" altLang="zh-TW" sz="3600" spc="-100" dirty="0">
                <a:solidFill>
                  <a:srgbClr val="FF0000"/>
                </a:solidFill>
                <a:ea typeface="華康儷中黑(P)" panose="020B0500000000000000" pitchFamily="34" charset="-120"/>
              </a:rPr>
              <a:t>work conscientiously through life</a:t>
            </a:r>
            <a:r>
              <a:rPr lang="en-US" altLang="zh-TW" sz="3600" spc="-100" dirty="0">
                <a:ea typeface="華康儷中黑(P)" panose="020B0500000000000000" pitchFamily="34" charset="-120"/>
              </a:rPr>
              <a:t>, and then peacefully entrust everything to God, sleeping and </a:t>
            </a:r>
            <a:r>
              <a:rPr lang="en-US" altLang="zh-TW" sz="3600" spc="-1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resting well</a:t>
            </a:r>
            <a:r>
              <a:rPr lang="en-US" altLang="zh-TW" sz="3600" spc="-100" dirty="0">
                <a:highlight>
                  <a:srgbClr val="FFFF00"/>
                </a:highlight>
                <a:ea typeface="華康儷中黑(P)" panose="020B0500000000000000" pitchFamily="34" charset="-120"/>
              </a:rPr>
              <a:t> each night.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99080DDF-6A2E-46EF-869D-2EDDDECC2B89}"/>
              </a:ext>
            </a:extLst>
          </p:cNvPr>
          <p:cNvSpPr txBox="1"/>
          <p:nvPr/>
        </p:nvSpPr>
        <p:spPr>
          <a:xfrm>
            <a:off x="1763688" y="6021288"/>
            <a:ext cx="5256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en-US" altLang="zh-TW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(</a:t>
            </a:r>
            <a:r>
              <a:rPr lang="zh-TW" altLang="en-US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如這視頻對你有益</a:t>
            </a:r>
            <a:r>
              <a:rPr lang="en-US" altLang="zh-TW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請上網點讚</a:t>
            </a:r>
            <a:r>
              <a:rPr lang="en-US" altLang="zh-TW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留言</a:t>
            </a:r>
            <a:r>
              <a:rPr lang="en-US" altLang="zh-TW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2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轉發</a:t>
            </a:r>
            <a:r>
              <a:rPr lang="en-US" altLang="zh-TW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)</a:t>
            </a:r>
            <a:endParaRPr lang="en-US" altLang="zh-HK" sz="2000" dirty="0">
              <a:solidFill>
                <a:srgbClr val="0000FF"/>
              </a:solidFill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2012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上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和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48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幫助你戰勝新舊疫情和一切困難</a:t>
            </a:r>
            <a:endParaRPr lang="en-US" altLang="zh-TW" sz="48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spcAft>
                <a:spcPts val="1200"/>
              </a:spcAft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6600" spc="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2400" spc="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6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5496" y="22842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撒慕爾斷乳後，亞納便帶著小孩和一頭三歲的牛，一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『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厄法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』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麵和一皮囊酒，來到史羅上主的聖殿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﹔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孩子還很小。他們祭殺了牛以後，孩子的母親來到厄里面前，對他說：「我主，請聽！我主，就如你活著那樣真實，我就是曾在你旁邊祈求上主的那個婦人。那時，我為得到這孩子而祈禱；上主就賞賜了我所懇求的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060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98926"/>
            <a:ext cx="9108504" cy="6292374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所以，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我現在把他獻於上主；他一生是屬於上主的。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」</a:t>
            </a:r>
            <a:r>
              <a:rPr lang="zh-TW" altLang="en-US" sz="4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亞納便把他留在上主那裡。</a:t>
            </a: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 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3/3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3BB4450F-5F4F-4998-8DE6-A8C2F196510B}"/>
              </a:ext>
            </a:extLst>
          </p:cNvPr>
          <p:cNvSpPr txBox="1"/>
          <p:nvPr/>
        </p:nvSpPr>
        <p:spPr>
          <a:xfrm>
            <a:off x="1545284" y="4077072"/>
            <a:ext cx="6624736" cy="646331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請靜默片刻</a:t>
            </a:r>
            <a:r>
              <a:rPr kumimoji="1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 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默想上主</a:t>
            </a:r>
            <a:r>
              <a:rPr kumimoji="1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今天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向</a:t>
            </a:r>
            <a:r>
              <a:rPr kumimoji="1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我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1726260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66700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恭讀聖若望一書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3:1-2,21-24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親愛的諸位：請看：父賜給我們何等的愛情，使我們得稱為天主的子女，而且我們也真是如此。世界所以不認識我們，是因為不認識父。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可愛的諸位，現在我們是天主的子女，但我們將來如何，還沒有顯明；可是，我們知道：一顯明了，我們必要相似他，因為我們要看見他實在怎樣。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848624" y="6269250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   1/3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61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66700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可愛的諸位，假使我們的心不責備我們，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在天主前便可放心大膽；那麼我們無論求什麼，必由他獲得，因為我們遵守了他的命令，行了他所喜悅的事。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天主的命令就是，叫我們信他的子耶穌基督的名字，並按照他給我們所出的命令，彼此相愛。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那遵守天主命令的，就住在天主內，天主也住在這人內；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84862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   2/3   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784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98926"/>
            <a:ext cx="9108504" cy="6148358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我們所以知道天主住在我們內，就是藉他賜給我們的聖神。</a:t>
            </a: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sz="3600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 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HK" sz="2000" b="1" dirty="0">
                <a:solidFill>
                  <a:srgbClr val="FFFFFF"/>
                </a:solidFill>
              </a:rPr>
              <a:t>3</a:t>
            </a:r>
            <a:r>
              <a:rPr kumimoji="1" lang="en-US" altLang="zh-HK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/3</a:t>
            </a:r>
            <a:endParaRPr kumimoji="1" lang="zh-HK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DC40711A-B5AC-493D-ADD8-68A07E0E2504}"/>
              </a:ext>
            </a:extLst>
          </p:cNvPr>
          <p:cNvSpPr txBox="1"/>
          <p:nvPr/>
        </p:nvSpPr>
        <p:spPr>
          <a:xfrm>
            <a:off x="1115616" y="3933056"/>
            <a:ext cx="6624736" cy="646331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請靜默片刻</a:t>
            </a:r>
            <a:r>
              <a:rPr kumimoji="1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 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默想上主</a:t>
            </a:r>
            <a:r>
              <a:rPr kumimoji="1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今天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向</a:t>
            </a:r>
            <a:r>
              <a:rPr kumimoji="1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我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3902552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512" y="116632"/>
            <a:ext cx="9107488" cy="65973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恭讀聖路加福音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2:41-52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每年逾越節，耶穌的父母必往耶路撒冷去。耶穌到了十二歲，他們又照節日的慣例上去了。過完了節日，他們回去的時候，孩童耶穌卻留在耶路撒冷；他的父母並未發覺。他們只以為他在同行的人中間；走了一天的路程後，才在親戚和相識的人中尋找他。既找不著，便折回耶路撒冷找他。過了三天，就在聖殿裡找到了耶穌。他正坐在經師中，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3600" dirty="0">
              <a:solidFill>
                <a:schemeClr val="bg1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8B5FAF6-F73B-4168-8793-533569BE801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062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25167" y="188640"/>
            <a:ext cx="9107488" cy="6402660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聆聽他們，也詢問他們。凡聽見他的人，對他的智慧和對答，都驚奇不止。他的父母一看見他，便大為驚異。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耶穌的母親就向耶穌說：「孩子，你為什麼這樣對待我們？看，你的父親和我，一直痛苦的找你。」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耶穌對他們說：「你們為什麼找我？你們不知道：我必須在我父親那裡嗎？」但是，他們不明白耶穌對他們所說的話。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868639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5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32446</TotalTime>
  <Words>2372</Words>
  <Application>Microsoft Office PowerPoint</Application>
  <PresentationFormat>如螢幕大小 (4:3)</PresentationFormat>
  <Paragraphs>108</Paragraphs>
  <Slides>27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14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27</vt:i4>
      </vt:variant>
    </vt:vector>
  </HeadingPairs>
  <TitlesOfParts>
    <vt:vector size="44" baseType="lpstr">
      <vt:lpstr>華康中黑體</vt:lpstr>
      <vt:lpstr>華康中黑體(P)</vt:lpstr>
      <vt:lpstr>華康正顏楷體W7</vt:lpstr>
      <vt:lpstr>華康正顏楷體W7(P)</vt:lpstr>
      <vt:lpstr>華康抖抖體W5</vt:lpstr>
      <vt:lpstr>華康粗黑體</vt:lpstr>
      <vt:lpstr>華康儷中黑</vt:lpstr>
      <vt:lpstr>華康儷中黑(P)</vt:lpstr>
      <vt:lpstr>新細明體</vt:lpstr>
      <vt:lpstr>標楷體</vt:lpstr>
      <vt:lpstr>Arial</vt:lpstr>
      <vt:lpstr>Calibri</vt:lpstr>
      <vt:lpstr>Times New Roman</vt:lpstr>
      <vt:lpstr>Wingdings</vt:lpstr>
      <vt:lpstr>預設簡報設計</vt:lpstr>
      <vt:lpstr>3_預設簡報設計</vt:lpstr>
      <vt:lpstr>15_預設簡報設計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1763</cp:revision>
  <dcterms:created xsi:type="dcterms:W3CDTF">2006-09-26T01:05:23Z</dcterms:created>
  <dcterms:modified xsi:type="dcterms:W3CDTF">2024-12-22T14:02:11Z</dcterms:modified>
</cp:coreProperties>
</file>